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Cooper Hewitt" charset="1" panose="00000000000000000000"/>
      <p:regular r:id="rId18"/>
    </p:embeddedFont>
    <p:embeddedFont>
      <p:font typeface="Cooper Hewitt Bold" charset="1" panose="00000000000000000000"/>
      <p:regular r:id="rId19"/>
    </p:embeddedFont>
    <p:embeddedFont>
      <p:font typeface="Cooper Hewitt Italics" charset="1" panose="00000000000000000000"/>
      <p:regular r:id="rId20"/>
    </p:embeddedFont>
    <p:embeddedFont>
      <p:font typeface="Cooper Hewitt Bold Italics" charset="1" panose="00000000000000000000"/>
      <p:regular r:id="rId21"/>
    </p:embeddedFont>
    <p:embeddedFont>
      <p:font typeface="Cooper Hewitt Thin" charset="1" panose="00000000000000000000"/>
      <p:regular r:id="rId22"/>
    </p:embeddedFont>
    <p:embeddedFont>
      <p:font typeface="Cooper Hewitt Thin Italics" charset="1" panose="00000000000000000000"/>
      <p:regular r:id="rId23"/>
    </p:embeddedFont>
    <p:embeddedFont>
      <p:font typeface="Cooper Hewitt Light" charset="1" panose="00000000000000000000"/>
      <p:regular r:id="rId24"/>
    </p:embeddedFont>
    <p:embeddedFont>
      <p:font typeface="Cooper Hewitt Light Italics" charset="1" panose="00000000000000000000"/>
      <p:regular r:id="rId25"/>
    </p:embeddedFont>
    <p:embeddedFont>
      <p:font typeface="Cooper Hewitt Heavy" charset="1" panose="00000000000000000000"/>
      <p:regular r:id="rId26"/>
    </p:embeddedFont>
    <p:embeddedFont>
      <p:font typeface="Cooper Hewitt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950605" y="-85725"/>
            <a:ext cx="11337395" cy="1275457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11073" t="0" r="-58737" b="0"/>
              </a:stretch>
            </a:blipFill>
          </p:spPr>
        </p:sp>
      </p:grpSp>
      <p:grpSp>
        <p:nvGrpSpPr>
          <p:cNvPr name="Group 5" id="5"/>
          <p:cNvGrpSpPr/>
          <p:nvPr/>
        </p:nvGrpSpPr>
        <p:grpSpPr>
          <a:xfrm rot="0">
            <a:off x="7906871" y="7586662"/>
            <a:ext cx="8239896" cy="4626084"/>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87468" y="7250922"/>
            <a:ext cx="8239896" cy="4626084"/>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89594" y="-248810"/>
            <a:ext cx="10403659" cy="167756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996" y="-85725"/>
            <a:ext cx="6874875" cy="2672608"/>
          </a:xfrm>
          <a:custGeom>
            <a:avLst/>
            <a:gdLst/>
            <a:ahLst/>
            <a:cxnLst/>
            <a:rect r="r" b="b" t="t" l="l"/>
            <a:pathLst>
              <a:path h="2672608" w="6874875">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4799119" y="-601235"/>
            <a:ext cx="10403659" cy="167756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771957" y="9563964"/>
            <a:ext cx="8115511" cy="57150"/>
          </a:xfrm>
          <a:prstGeom prst="line">
            <a:avLst/>
          </a:prstGeom>
          <a:ln cap="flat" w="104775">
            <a:solidFill>
              <a:srgbClr val="F9B680"/>
            </a:solidFill>
            <a:prstDash val="solid"/>
            <a:headEnd type="none" len="sm" w="sm"/>
            <a:tailEnd type="none" len="sm" w="sm"/>
          </a:ln>
        </p:spPr>
      </p:sp>
      <p:sp>
        <p:nvSpPr>
          <p:cNvPr name="AutoShape 19" id="19"/>
          <p:cNvSpPr/>
          <p:nvPr/>
        </p:nvSpPr>
        <p:spPr>
          <a:xfrm>
            <a:off x="12654197" y="7625737"/>
            <a:ext cx="1253257" cy="1391854"/>
          </a:xfrm>
          <a:prstGeom prst="line">
            <a:avLst/>
          </a:prstGeom>
          <a:ln cap="flat" w="104775">
            <a:solidFill>
              <a:srgbClr val="F9B680"/>
            </a:solidFill>
            <a:prstDash val="solid"/>
            <a:headEnd type="none" len="sm" w="sm"/>
            <a:tailEnd type="none" len="sm" w="sm"/>
          </a:ln>
        </p:spPr>
      </p:sp>
      <p:sp>
        <p:nvSpPr>
          <p:cNvPr name="AutoShape 20" id="20"/>
          <p:cNvSpPr/>
          <p:nvPr/>
        </p:nvSpPr>
        <p:spPr>
          <a:xfrm>
            <a:off x="12333162" y="8017994"/>
            <a:ext cx="1253257" cy="1391854"/>
          </a:xfrm>
          <a:prstGeom prst="line">
            <a:avLst/>
          </a:prstGeom>
          <a:ln cap="flat" w="104775">
            <a:solidFill>
              <a:srgbClr val="F9B680"/>
            </a:solidFill>
            <a:prstDash val="solid"/>
            <a:headEnd type="none" len="sm" w="sm"/>
            <a:tailEnd type="none" len="sm" w="sm"/>
          </a:ln>
        </p:spPr>
      </p:sp>
      <p:sp>
        <p:nvSpPr>
          <p:cNvPr name="TextBox 21" id="21"/>
          <p:cNvSpPr txBox="true"/>
          <p:nvPr/>
        </p:nvSpPr>
        <p:spPr>
          <a:xfrm rot="0">
            <a:off x="771957" y="4770076"/>
            <a:ext cx="8628779" cy="1400175"/>
          </a:xfrm>
          <a:prstGeom prst="rect">
            <a:avLst/>
          </a:prstGeom>
        </p:spPr>
        <p:txBody>
          <a:bodyPr anchor="t" rtlCol="false" tIns="0" lIns="0" bIns="0" rIns="0">
            <a:spAutoFit/>
          </a:bodyPr>
          <a:lstStyle/>
          <a:p>
            <a:pPr>
              <a:lnSpc>
                <a:spcPts val="11040"/>
              </a:lnSpc>
            </a:pPr>
            <a:r>
              <a:rPr lang="en-US" sz="9200">
                <a:solidFill>
                  <a:srgbClr val="051D64"/>
                </a:solidFill>
                <a:latin typeface="Oswald Bold"/>
              </a:rPr>
              <a:t>CHALLENGES 0</a:t>
            </a:r>
          </a:p>
        </p:txBody>
      </p:sp>
      <p:sp>
        <p:nvSpPr>
          <p:cNvPr name="TextBox 22" id="22"/>
          <p:cNvSpPr txBox="true"/>
          <p:nvPr/>
        </p:nvSpPr>
        <p:spPr>
          <a:xfrm rot="0">
            <a:off x="1028700" y="6296249"/>
            <a:ext cx="8115300" cy="714375"/>
          </a:xfrm>
          <a:prstGeom prst="rect">
            <a:avLst/>
          </a:prstGeom>
        </p:spPr>
        <p:txBody>
          <a:bodyPr anchor="t" rtlCol="false" tIns="0" lIns="0" bIns="0" rIns="0">
            <a:spAutoFit/>
          </a:bodyPr>
          <a:lstStyle/>
          <a:p>
            <a:pPr>
              <a:lnSpc>
                <a:spcPts val="4799"/>
              </a:lnSpc>
            </a:pPr>
            <a:r>
              <a:rPr lang="en-US" sz="3999">
                <a:solidFill>
                  <a:srgbClr val="03060B"/>
                </a:solidFill>
                <a:latin typeface="Cooper Hewitt"/>
              </a:rPr>
              <a:t>THIS IS MY CURRENT VERSION.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27990" y="4377096"/>
            <a:ext cx="4238957" cy="1976666"/>
          </a:xfrm>
          <a:prstGeom prst="rect">
            <a:avLst/>
          </a:prstGeom>
        </p:spPr>
        <p:txBody>
          <a:bodyPr anchor="t" rtlCol="false" tIns="0" lIns="0" bIns="0" rIns="0">
            <a:spAutoFit/>
          </a:bodyPr>
          <a:lstStyle/>
          <a:p>
            <a:pPr>
              <a:lnSpc>
                <a:spcPts val="15625"/>
              </a:lnSpc>
            </a:pPr>
            <a:r>
              <a:rPr lang="en-US" sz="13021">
                <a:solidFill>
                  <a:srgbClr val="051D64"/>
                </a:solidFill>
                <a:latin typeface="Oswald Bold"/>
              </a:rPr>
              <a:t>TOPIC</a:t>
            </a:r>
          </a:p>
        </p:txBody>
      </p:sp>
      <p:sp>
        <p:nvSpPr>
          <p:cNvPr name="TextBox 8" id="8"/>
          <p:cNvSpPr txBox="true"/>
          <p:nvPr/>
        </p:nvSpPr>
        <p:spPr>
          <a:xfrm rot="0">
            <a:off x="5810496" y="4171950"/>
            <a:ext cx="2779365" cy="2345690"/>
          </a:xfrm>
          <a:prstGeom prst="rect">
            <a:avLst/>
          </a:prstGeom>
        </p:spPr>
        <p:txBody>
          <a:bodyPr anchor="t" rtlCol="false" tIns="0" lIns="0" bIns="0" rIns="0">
            <a:spAutoFit/>
          </a:bodyPr>
          <a:lstStyle/>
          <a:p>
            <a:pPr>
              <a:lnSpc>
                <a:spcPts val="18542"/>
              </a:lnSpc>
            </a:pPr>
            <a:r>
              <a:rPr lang="en-US" sz="15452">
                <a:solidFill>
                  <a:srgbClr val="D18547"/>
                </a:solidFill>
                <a:latin typeface="Oswald Bold"/>
              </a:rPr>
              <a:t>01:</a:t>
            </a:r>
          </a:p>
        </p:txBody>
      </p:sp>
      <p:sp>
        <p:nvSpPr>
          <p:cNvPr name="AutoShape 9" id="9"/>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10" id="10"/>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7" id="17"/>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8" id="18"/>
          <p:cNvSpPr txBox="true"/>
          <p:nvPr/>
        </p:nvSpPr>
        <p:spPr>
          <a:xfrm rot="0">
            <a:off x="8608543" y="3952875"/>
            <a:ext cx="9104250" cy="2564765"/>
          </a:xfrm>
          <a:prstGeom prst="rect">
            <a:avLst/>
          </a:prstGeom>
        </p:spPr>
        <p:txBody>
          <a:bodyPr anchor="t" rtlCol="false" tIns="0" lIns="0" bIns="0" rIns="0">
            <a:spAutoFit/>
          </a:bodyPr>
          <a:lstStyle/>
          <a:p>
            <a:pPr>
              <a:lnSpc>
                <a:spcPts val="9381"/>
              </a:lnSpc>
            </a:pPr>
            <a:r>
              <a:rPr lang="en-US" sz="7817">
                <a:solidFill>
                  <a:srgbClr val="051D64"/>
                </a:solidFill>
                <a:latin typeface="Cooper Hewitt Bold"/>
              </a:rPr>
              <a:t>WHAT’S THE TOP-DOWN APPROACH?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0" y="9258300"/>
            <a:ext cx="7406742" cy="2765858"/>
          </a:xfrm>
          <a:custGeom>
            <a:avLst/>
            <a:gdLst/>
            <a:ahLst/>
            <a:cxnLst/>
            <a:rect r="r" b="b" t="t" l="l"/>
            <a:pathLst>
              <a:path h="2765858" w="7406742">
                <a:moveTo>
                  <a:pt x="0" y="2765858"/>
                </a:moveTo>
                <a:lnTo>
                  <a:pt x="7406742" y="2765858"/>
                </a:lnTo>
                <a:lnTo>
                  <a:pt x="7406742" y="0"/>
                </a:lnTo>
                <a:lnTo>
                  <a:pt x="0" y="0"/>
                </a:lnTo>
                <a:lnTo>
                  <a:pt x="0" y="2765858"/>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867878" y="0"/>
            <a:ext cx="7038531" cy="1828800"/>
          </a:xfrm>
          <a:prstGeom prst="rect">
            <a:avLst/>
          </a:prstGeom>
        </p:spPr>
        <p:txBody>
          <a:bodyPr anchor="t" rtlCol="false" tIns="0" lIns="0" bIns="0" rIns="0">
            <a:spAutoFit/>
          </a:bodyPr>
          <a:lstStyle/>
          <a:p>
            <a:pPr>
              <a:lnSpc>
                <a:spcPts val="7200"/>
              </a:lnSpc>
            </a:pPr>
            <a:r>
              <a:rPr lang="en-US" sz="6000">
                <a:solidFill>
                  <a:srgbClr val="051D64"/>
                </a:solidFill>
                <a:latin typeface="Oswald Bold"/>
              </a:rPr>
              <a:t>WHAT’S A TOP-DOWN APPROACH?</a:t>
            </a:r>
          </a:p>
        </p:txBody>
      </p:sp>
      <p:grpSp>
        <p:nvGrpSpPr>
          <p:cNvPr name="Group 4" id="4"/>
          <p:cNvGrpSpPr/>
          <p:nvPr/>
        </p:nvGrpSpPr>
        <p:grpSpPr>
          <a:xfrm rot="0">
            <a:off x="8332436" y="-2431975"/>
            <a:ext cx="15150949" cy="15150949"/>
            <a:chOff x="0" y="0"/>
            <a:chExt cx="7199211" cy="7199211"/>
          </a:xfrm>
        </p:grpSpPr>
        <p:sp>
          <p:nvSpPr>
            <p:cNvPr name="Freeform 5" id="5"/>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60689" t="0" r="-1912" b="0"/>
              </a:stretch>
            </a:blipFill>
          </p:spPr>
        </p:sp>
      </p:grpSp>
      <p:sp>
        <p:nvSpPr>
          <p:cNvPr name="TextBox 6" id="6"/>
          <p:cNvSpPr txBox="true"/>
          <p:nvPr/>
        </p:nvSpPr>
        <p:spPr>
          <a:xfrm rot="0">
            <a:off x="441852" y="1828521"/>
            <a:ext cx="7890584" cy="7675245"/>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3060B"/>
                </a:solidFill>
                <a:latin typeface="Cooper Hewitt"/>
              </a:rPr>
              <a:t>Approaching from the top-down perspective, the first prerequisite is to examine the entire system fully and then break it down into modules. These modules will then be further subdivided into smaller modules until they can no longer be divided. This process is referred to as '</a:t>
            </a:r>
            <a:r>
              <a:rPr lang="en-US" sz="2700">
                <a:solidFill>
                  <a:srgbClr val="03060B"/>
                </a:solidFill>
                <a:latin typeface="Cooper Hewitt Bold"/>
              </a:rPr>
              <a:t>modularization</a:t>
            </a:r>
            <a:r>
              <a:rPr lang="en-US" sz="2700">
                <a:solidFill>
                  <a:srgbClr val="03060B"/>
                </a:solidFill>
                <a:latin typeface="Cooper Hewitt"/>
              </a:rPr>
              <a:t>'.</a:t>
            </a:r>
          </a:p>
          <a:p>
            <a:pPr marL="582930" indent="-291465" lvl="1">
              <a:lnSpc>
                <a:spcPts val="3779"/>
              </a:lnSpc>
              <a:buFont typeface="Arial"/>
              <a:buChar char="•"/>
            </a:pPr>
            <a:r>
              <a:rPr lang="en-US" sz="2700">
                <a:solidFill>
                  <a:srgbClr val="03060B"/>
                </a:solidFill>
                <a:latin typeface="Cooper Hewitt"/>
              </a:rPr>
              <a:t>During the modularization process, the integrity and originality of the algorithm need to be maintained. This approach is suitable when designing software from scratch and the specific details are not yet known.</a:t>
            </a:r>
          </a:p>
          <a:p>
            <a:pPr marL="582930" indent="-291465" lvl="1">
              <a:lnSpc>
                <a:spcPts val="3779"/>
              </a:lnSpc>
              <a:buFont typeface="Arial"/>
              <a:buChar char="•"/>
            </a:pPr>
            <a:r>
              <a:rPr lang="en-US" sz="2700">
                <a:solidFill>
                  <a:srgbClr val="03060B"/>
                </a:solidFill>
                <a:latin typeface="Cooper Hewitt"/>
              </a:rPr>
              <a:t>By employing this approach, when encountering significant issues, they can be divided into various smaller modules since they have been functioning independently after being separated.</a:t>
            </a:r>
          </a:p>
        </p:txBody>
      </p:sp>
      <p:grpSp>
        <p:nvGrpSpPr>
          <p:cNvPr name="Group 7" id="7"/>
          <p:cNvGrpSpPr/>
          <p:nvPr/>
        </p:nvGrpSpPr>
        <p:grpSpPr>
          <a:xfrm rot="-10800000">
            <a:off x="7081683" y="-1769871"/>
            <a:ext cx="7499226" cy="3722217"/>
            <a:chOff x="0" y="0"/>
            <a:chExt cx="812800" cy="403431"/>
          </a:xfrm>
        </p:grpSpPr>
        <p:sp>
          <p:nvSpPr>
            <p:cNvPr name="Freeform 8" id="8"/>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9" id="9"/>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00000">
            <a:off x="6189229" y="-1769871"/>
            <a:ext cx="7499226" cy="4027778"/>
            <a:chOff x="0" y="0"/>
            <a:chExt cx="812800" cy="436549"/>
          </a:xfrm>
        </p:grpSpPr>
        <p:sp>
          <p:nvSpPr>
            <p:cNvPr name="Freeform 11" id="11"/>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2" id="12"/>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4" id="14"/>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330795"/>
            <a:chOff x="0" y="0"/>
            <a:chExt cx="24384000" cy="4441060"/>
          </a:xfrm>
        </p:grpSpPr>
        <p:pic>
          <p:nvPicPr>
            <p:cNvPr name="Picture 3" id="3"/>
            <p:cNvPicPr>
              <a:picLocks noChangeAspect="true"/>
            </p:cNvPicPr>
            <p:nvPr/>
          </p:nvPicPr>
          <p:blipFill>
            <a:blip r:embed="rId2"/>
            <a:srcRect l="0" t="40832" r="0" b="31830"/>
            <a:stretch>
              <a:fillRect/>
            </a:stretch>
          </p:blipFill>
          <p:spPr>
            <a:xfrm flipH="false" flipV="false">
              <a:off x="0" y="0"/>
              <a:ext cx="24384000" cy="4441060"/>
            </a:xfrm>
            <a:prstGeom prst="rect">
              <a:avLst/>
            </a:prstGeom>
          </p:spPr>
        </p:pic>
      </p:grpSp>
      <p:grpSp>
        <p:nvGrpSpPr>
          <p:cNvPr name="Group 4" id="4"/>
          <p:cNvGrpSpPr/>
          <p:nvPr/>
        </p:nvGrpSpPr>
        <p:grpSpPr>
          <a:xfrm rot="0">
            <a:off x="5859446" y="9125412"/>
            <a:ext cx="6132387" cy="3086100"/>
            <a:chOff x="0" y="0"/>
            <a:chExt cx="1615114" cy="812800"/>
          </a:xfrm>
        </p:grpSpPr>
        <p:sp>
          <p:nvSpPr>
            <p:cNvPr name="Freeform 5" id="5"/>
            <p:cNvSpPr/>
            <p:nvPr/>
          </p:nvSpPr>
          <p:spPr>
            <a:xfrm flipH="false" flipV="false" rot="0">
              <a:off x="0" y="0"/>
              <a:ext cx="1615114" cy="812800"/>
            </a:xfrm>
            <a:custGeom>
              <a:avLst/>
              <a:gdLst/>
              <a:ahLst/>
              <a:cxnLst/>
              <a:rect r="r" b="b" t="t" l="l"/>
              <a:pathLst>
                <a:path h="812800" w="1615114">
                  <a:moveTo>
                    <a:pt x="0" y="0"/>
                  </a:moveTo>
                  <a:lnTo>
                    <a:pt x="1615114" y="0"/>
                  </a:lnTo>
                  <a:lnTo>
                    <a:pt x="1615114" y="812800"/>
                  </a:lnTo>
                  <a:lnTo>
                    <a:pt x="0" y="812800"/>
                  </a:lnTo>
                  <a:close/>
                </a:path>
              </a:pathLst>
            </a:custGeom>
            <a:solidFill>
              <a:srgbClr val="5A6C99"/>
            </a:solidFill>
          </p:spPr>
        </p:sp>
        <p:sp>
          <p:nvSpPr>
            <p:cNvPr name="TextBox 6" id="6"/>
            <p:cNvSpPr txBox="true"/>
            <p:nvPr/>
          </p:nvSpPr>
          <p:spPr>
            <a:xfrm>
              <a:off x="0" y="-66675"/>
              <a:ext cx="1615114" cy="879475"/>
            </a:xfrm>
            <a:prstGeom prst="rect">
              <a:avLst/>
            </a:prstGeom>
          </p:spPr>
          <p:txBody>
            <a:bodyPr anchor="ctr" rtlCol="false" tIns="50800" lIns="50800" bIns="50800" rIns="50800"/>
            <a:lstStyle/>
            <a:p>
              <a:pPr algn="ctr">
                <a:lnSpc>
                  <a:spcPts val="2999"/>
                </a:lnSpc>
              </a:pPr>
            </a:p>
          </p:txBody>
        </p:sp>
      </p:grpSp>
      <p:sp>
        <p:nvSpPr>
          <p:cNvPr name="Freeform 7" id="7"/>
          <p:cNvSpPr/>
          <p:nvPr/>
        </p:nvSpPr>
        <p:spPr>
          <a:xfrm flipH="true" flipV="true" rot="0">
            <a:off x="11413125" y="7921996"/>
            <a:ext cx="6874875" cy="2672608"/>
          </a:xfrm>
          <a:custGeom>
            <a:avLst/>
            <a:gdLst/>
            <a:ahLst/>
            <a:cxnLst/>
            <a:rect r="r" b="b" t="t" l="l"/>
            <a:pathLst>
              <a:path h="2672608" w="6874875">
                <a:moveTo>
                  <a:pt x="6874875" y="2672608"/>
                </a:moveTo>
                <a:lnTo>
                  <a:pt x="0" y="2672608"/>
                </a:lnTo>
                <a:lnTo>
                  <a:pt x="0" y="0"/>
                </a:lnTo>
                <a:lnTo>
                  <a:pt x="6874875" y="0"/>
                </a:lnTo>
                <a:lnTo>
                  <a:pt x="6874875" y="267260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011846" y="9435132"/>
            <a:ext cx="6132387" cy="2928780"/>
            <a:chOff x="0" y="0"/>
            <a:chExt cx="1615114" cy="771366"/>
          </a:xfrm>
        </p:grpSpPr>
        <p:sp>
          <p:nvSpPr>
            <p:cNvPr name="Freeform 9" id="9"/>
            <p:cNvSpPr/>
            <p:nvPr/>
          </p:nvSpPr>
          <p:spPr>
            <a:xfrm flipH="false" flipV="false" rot="0">
              <a:off x="0" y="0"/>
              <a:ext cx="1615114" cy="771366"/>
            </a:xfrm>
            <a:custGeom>
              <a:avLst/>
              <a:gdLst/>
              <a:ahLst/>
              <a:cxnLst/>
              <a:rect r="r" b="b" t="t" l="l"/>
              <a:pathLst>
                <a:path h="771366" w="1615114">
                  <a:moveTo>
                    <a:pt x="0" y="0"/>
                  </a:moveTo>
                  <a:lnTo>
                    <a:pt x="1615114" y="0"/>
                  </a:lnTo>
                  <a:lnTo>
                    <a:pt x="1615114" y="771366"/>
                  </a:lnTo>
                  <a:lnTo>
                    <a:pt x="0" y="771366"/>
                  </a:lnTo>
                  <a:close/>
                </a:path>
              </a:pathLst>
            </a:custGeom>
            <a:solidFill>
              <a:srgbClr val="051D64"/>
            </a:solidFill>
          </p:spPr>
        </p:sp>
        <p:sp>
          <p:nvSpPr>
            <p:cNvPr name="TextBox 10" id="10"/>
            <p:cNvSpPr txBox="true"/>
            <p:nvPr/>
          </p:nvSpPr>
          <p:spPr>
            <a:xfrm>
              <a:off x="0" y="-66675"/>
              <a:ext cx="1615114" cy="838041"/>
            </a:xfrm>
            <a:prstGeom prst="rect">
              <a:avLst/>
            </a:prstGeom>
          </p:spPr>
          <p:txBody>
            <a:bodyPr anchor="ctr" rtlCol="false" tIns="50800" lIns="50800" bIns="50800" rIns="50800"/>
            <a:lstStyle/>
            <a:p>
              <a:pPr algn="ctr">
                <a:lnSpc>
                  <a:spcPts val="2999"/>
                </a:lnSpc>
              </a:pPr>
            </a:p>
          </p:txBody>
        </p:sp>
      </p:grpSp>
      <p:sp>
        <p:nvSpPr>
          <p:cNvPr name="Freeform 11" id="11"/>
          <p:cNvSpPr/>
          <p:nvPr/>
        </p:nvSpPr>
        <p:spPr>
          <a:xfrm flipH="false" flipV="true" rot="0">
            <a:off x="0" y="7921996"/>
            <a:ext cx="6874875" cy="2672608"/>
          </a:xfrm>
          <a:custGeom>
            <a:avLst/>
            <a:gdLst/>
            <a:ahLst/>
            <a:cxnLst/>
            <a:rect r="r" b="b" t="t" l="l"/>
            <a:pathLst>
              <a:path h="2672608" w="6874875">
                <a:moveTo>
                  <a:pt x="0" y="2672608"/>
                </a:moveTo>
                <a:lnTo>
                  <a:pt x="6874875" y="2672608"/>
                </a:lnTo>
                <a:lnTo>
                  <a:pt x="6874875" y="0"/>
                </a:lnTo>
                <a:lnTo>
                  <a:pt x="0" y="0"/>
                </a:lnTo>
                <a:lnTo>
                  <a:pt x="0" y="267260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631241" y="4058920"/>
            <a:ext cx="15025518" cy="97155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HOW THE TOP-DOWN APPROACH WORKS?</a:t>
            </a:r>
          </a:p>
        </p:txBody>
      </p:sp>
      <p:grpSp>
        <p:nvGrpSpPr>
          <p:cNvPr name="Group 13" id="13"/>
          <p:cNvGrpSpPr/>
          <p:nvPr/>
        </p:nvGrpSpPr>
        <p:grpSpPr>
          <a:xfrm rot="0">
            <a:off x="-1609618" y="2951693"/>
            <a:ext cx="5952668" cy="959850"/>
            <a:chOff x="0" y="0"/>
            <a:chExt cx="812800" cy="131062"/>
          </a:xfrm>
        </p:grpSpPr>
        <p:sp>
          <p:nvSpPr>
            <p:cNvPr name="Freeform 14" id="14"/>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5" id="15"/>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04169" y="2750046"/>
            <a:ext cx="5952668" cy="959850"/>
            <a:chOff x="0" y="0"/>
            <a:chExt cx="812800" cy="131062"/>
          </a:xfrm>
        </p:grpSpPr>
        <p:sp>
          <p:nvSpPr>
            <p:cNvPr name="Freeform 17" id="17"/>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8" id="18"/>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a:off x="15145065" y="3598322"/>
            <a:ext cx="375086" cy="438940"/>
          </a:xfrm>
          <a:prstGeom prst="line">
            <a:avLst/>
          </a:prstGeom>
          <a:ln cap="flat" w="66675">
            <a:solidFill>
              <a:srgbClr val="F9B680"/>
            </a:solidFill>
            <a:prstDash val="solid"/>
            <a:headEnd type="none" len="sm" w="sm"/>
            <a:tailEnd type="none" len="sm" w="sm"/>
          </a:ln>
        </p:spPr>
      </p:sp>
      <p:sp>
        <p:nvSpPr>
          <p:cNvPr name="AutoShape 20" id="20"/>
          <p:cNvSpPr/>
          <p:nvPr/>
        </p:nvSpPr>
        <p:spPr>
          <a:xfrm>
            <a:off x="15486283" y="3598322"/>
            <a:ext cx="375086" cy="438940"/>
          </a:xfrm>
          <a:prstGeom prst="line">
            <a:avLst/>
          </a:prstGeom>
          <a:ln cap="flat" w="66675">
            <a:solidFill>
              <a:srgbClr val="F9B680"/>
            </a:solidFill>
            <a:prstDash val="solid"/>
            <a:headEnd type="none" len="sm" w="sm"/>
            <a:tailEnd type="none" len="sm" w="sm"/>
          </a:ln>
        </p:spPr>
      </p:sp>
      <p:sp>
        <p:nvSpPr>
          <p:cNvPr name="AutoShape 21" id="21"/>
          <p:cNvSpPr/>
          <p:nvPr/>
        </p:nvSpPr>
        <p:spPr>
          <a:xfrm>
            <a:off x="15827501" y="3598322"/>
            <a:ext cx="375086" cy="438940"/>
          </a:xfrm>
          <a:prstGeom prst="line">
            <a:avLst/>
          </a:prstGeom>
          <a:ln cap="flat" w="66675">
            <a:solidFill>
              <a:srgbClr val="F9B680"/>
            </a:solidFill>
            <a:prstDash val="solid"/>
            <a:headEnd type="none" len="sm" w="sm"/>
            <a:tailEnd type="none" len="sm" w="sm"/>
          </a:ln>
        </p:spPr>
      </p:sp>
      <p:sp>
        <p:nvSpPr>
          <p:cNvPr name="AutoShape 22" id="22"/>
          <p:cNvSpPr/>
          <p:nvPr/>
        </p:nvSpPr>
        <p:spPr>
          <a:xfrm>
            <a:off x="16168719" y="3598322"/>
            <a:ext cx="375086" cy="438940"/>
          </a:xfrm>
          <a:prstGeom prst="line">
            <a:avLst/>
          </a:prstGeom>
          <a:ln cap="flat" w="66675">
            <a:solidFill>
              <a:srgbClr val="F9B680"/>
            </a:solidFill>
            <a:prstDash val="solid"/>
            <a:headEnd type="none" len="sm" w="sm"/>
            <a:tailEnd type="none" len="sm" w="sm"/>
          </a:ln>
        </p:spPr>
      </p:sp>
      <p:sp>
        <p:nvSpPr>
          <p:cNvPr name="AutoShape 23" id="23"/>
          <p:cNvSpPr/>
          <p:nvPr/>
        </p:nvSpPr>
        <p:spPr>
          <a:xfrm>
            <a:off x="16509937" y="3598322"/>
            <a:ext cx="375086" cy="438940"/>
          </a:xfrm>
          <a:prstGeom prst="line">
            <a:avLst/>
          </a:prstGeom>
          <a:ln cap="flat" w="66675">
            <a:solidFill>
              <a:srgbClr val="F9B680"/>
            </a:solidFill>
            <a:prstDash val="solid"/>
            <a:headEnd type="none" len="sm" w="sm"/>
            <a:tailEnd type="none" len="sm" w="sm"/>
          </a:ln>
        </p:spPr>
      </p:sp>
      <p:sp>
        <p:nvSpPr>
          <p:cNvPr name="AutoShape 24" id="24"/>
          <p:cNvSpPr/>
          <p:nvPr/>
        </p:nvSpPr>
        <p:spPr>
          <a:xfrm>
            <a:off x="16851156" y="3598322"/>
            <a:ext cx="375086" cy="438940"/>
          </a:xfrm>
          <a:prstGeom prst="line">
            <a:avLst/>
          </a:prstGeom>
          <a:ln cap="flat" w="66675">
            <a:solidFill>
              <a:srgbClr val="F9B680"/>
            </a:solidFill>
            <a:prstDash val="solid"/>
            <a:headEnd type="none" len="sm" w="sm"/>
            <a:tailEnd type="none" len="sm" w="sm"/>
          </a:ln>
        </p:spPr>
      </p:sp>
      <p:sp>
        <p:nvSpPr>
          <p:cNvPr name="AutoShape 25" id="25"/>
          <p:cNvSpPr/>
          <p:nvPr/>
        </p:nvSpPr>
        <p:spPr>
          <a:xfrm>
            <a:off x="17192374" y="3598322"/>
            <a:ext cx="375086" cy="438940"/>
          </a:xfrm>
          <a:prstGeom prst="line">
            <a:avLst/>
          </a:prstGeom>
          <a:ln cap="flat" w="66675">
            <a:solidFill>
              <a:srgbClr val="F9B680"/>
            </a:solidFill>
            <a:prstDash val="solid"/>
            <a:headEnd type="none" len="sm" w="sm"/>
            <a:tailEnd type="none" len="sm" w="sm"/>
          </a:ln>
        </p:spPr>
      </p:sp>
      <p:sp>
        <p:nvSpPr>
          <p:cNvPr name="AutoShape 26" id="26"/>
          <p:cNvSpPr/>
          <p:nvPr/>
        </p:nvSpPr>
        <p:spPr>
          <a:xfrm>
            <a:off x="17533592" y="3598322"/>
            <a:ext cx="375086" cy="438940"/>
          </a:xfrm>
          <a:prstGeom prst="line">
            <a:avLst/>
          </a:prstGeom>
          <a:ln cap="flat" w="66675">
            <a:solidFill>
              <a:srgbClr val="F9B680"/>
            </a:solidFill>
            <a:prstDash val="solid"/>
            <a:headEnd type="none" len="sm" w="sm"/>
            <a:tailEnd type="none" len="sm" w="sm"/>
          </a:ln>
        </p:spPr>
      </p:sp>
      <p:sp>
        <p:nvSpPr>
          <p:cNvPr name="TextBox 27" id="27"/>
          <p:cNvSpPr txBox="true"/>
          <p:nvPr/>
        </p:nvSpPr>
        <p:spPr>
          <a:xfrm rot="0">
            <a:off x="1778063" y="5240020"/>
            <a:ext cx="14765742" cy="30435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3060B"/>
                </a:solidFill>
                <a:latin typeface="Cooper Hewitt"/>
              </a:rPr>
              <a:t>It is essential to identify the main objective or problem. This goal or issue should be clear and its feasibility measurable when applying the method.</a:t>
            </a:r>
          </a:p>
          <a:p>
            <a:pPr marL="604519" indent="-302260" lvl="1">
              <a:lnSpc>
                <a:spcPts val="3919"/>
              </a:lnSpc>
              <a:buFont typeface="Arial"/>
              <a:buChar char="•"/>
            </a:pPr>
            <a:r>
              <a:rPr lang="en-US" sz="2799">
                <a:solidFill>
                  <a:srgbClr val="03060B"/>
                </a:solidFill>
                <a:latin typeface="Cooper Hewitt"/>
              </a:rPr>
              <a:t>Break it down into sub-modules through the modularization process.</a:t>
            </a:r>
          </a:p>
          <a:p>
            <a:pPr marL="604519" indent="-302260" lvl="1">
              <a:lnSpc>
                <a:spcPts val="3919"/>
              </a:lnSpc>
              <a:buFont typeface="Arial"/>
              <a:buChar char="•"/>
            </a:pPr>
            <a:r>
              <a:rPr lang="en-US" sz="2799">
                <a:solidFill>
                  <a:srgbClr val="03060B"/>
                </a:solidFill>
                <a:latin typeface="Cooper Hewitt"/>
              </a:rPr>
              <a:t>Address each sub-goal or issue using the modularization process, dividing them until they cannot be further reduced for better manageability.</a:t>
            </a:r>
          </a:p>
          <a:p>
            <a:pPr marL="604519" indent="-302260" lvl="1">
              <a:lnSpc>
                <a:spcPts val="3919"/>
              </a:lnSpc>
              <a:buFont typeface="Arial"/>
              <a:buChar char="•"/>
            </a:pPr>
            <a:r>
              <a:rPr lang="en-US" sz="2799">
                <a:solidFill>
                  <a:srgbClr val="03060B"/>
                </a:solidFill>
                <a:latin typeface="Cooper Hewitt"/>
              </a:rPr>
              <a:t>Repeat steps 2 and 3 until the overall objective or problem is resolved.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140176"/>
            <a:ext cx="15380111"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APPLY THE TOP-DOWN APPROACH TO THE ASSIGNMENT</a:t>
            </a:r>
          </a:p>
        </p:txBody>
      </p:sp>
      <p:sp>
        <p:nvSpPr>
          <p:cNvPr name="TextBox 4" id="4"/>
          <p:cNvSpPr txBox="true"/>
          <p:nvPr/>
        </p:nvSpPr>
        <p:spPr>
          <a:xfrm rot="0">
            <a:off x="1028700" y="5057775"/>
            <a:ext cx="16230600" cy="3486150"/>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03060B"/>
                </a:solidFill>
                <a:latin typeface="Cooper Hewitt"/>
              </a:rPr>
              <a:t>After researching the top-down approach, for this assignment, it serves as a significant goal that needs to be accomplished. The challenges in this program are the smaller modules of a larger objective, so it is necessary to analyze and begin breaking down these smaller modules into even smaller ones to make them feasible and measurable.</a:t>
            </a:r>
          </a:p>
          <a:p>
            <a:pPr marL="690881" indent="-345440" lvl="1">
              <a:lnSpc>
                <a:spcPts val="3840"/>
              </a:lnSpc>
              <a:buFont typeface="Arial"/>
              <a:buChar char="•"/>
            </a:pPr>
            <a:r>
              <a:rPr lang="en-US" sz="3200">
                <a:solidFill>
                  <a:srgbClr val="03060B"/>
                </a:solidFill>
                <a:latin typeface="Cooper Hewitt"/>
              </a:rPr>
              <a:t>Regarding this topic, we have divided it into three smaller modules:</a:t>
            </a:r>
          </a:p>
          <a:p>
            <a:pPr marL="1381761" indent="-460587" lvl="2">
              <a:lnSpc>
                <a:spcPts val="3840"/>
              </a:lnSpc>
              <a:buFont typeface="Arial"/>
              <a:buChar char="⚬"/>
            </a:pPr>
            <a:r>
              <a:rPr lang="en-US" sz="3200">
                <a:solidFill>
                  <a:srgbClr val="03060B"/>
                </a:solidFill>
                <a:latin typeface="Cooper Hewitt"/>
              </a:rPr>
              <a:t>Apply the top-down approach ---&gt; How it works ---&gt; Learn about the top-down approach.</a:t>
            </a:r>
          </a:p>
        </p:txBody>
      </p:sp>
      <p:sp>
        <p:nvSpPr>
          <p:cNvPr name="AutoShape 5" id="5"/>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6" id="6"/>
          <p:cNvGrpSpPr/>
          <p:nvPr/>
        </p:nvGrpSpPr>
        <p:grpSpPr>
          <a:xfrm rot="0">
            <a:off x="4846501" y="9715497"/>
            <a:ext cx="14959109" cy="1677560"/>
            <a:chOff x="0" y="0"/>
            <a:chExt cx="1168701" cy="131062"/>
          </a:xfrm>
        </p:grpSpPr>
        <p:sp>
          <p:nvSpPr>
            <p:cNvPr name="Freeform 7" id="7"/>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8" id="8"/>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2590291" y="3896462"/>
            <a:ext cx="6678933" cy="2494076"/>
          </a:xfrm>
          <a:custGeom>
            <a:avLst/>
            <a:gdLst/>
            <a:ahLst/>
            <a:cxnLst/>
            <a:rect r="r" b="b" t="t" l="l"/>
            <a:pathLst>
              <a:path h="2494076" w="6678933">
                <a:moveTo>
                  <a:pt x="0" y="2494076"/>
                </a:moveTo>
                <a:lnTo>
                  <a:pt x="6678933" y="2494076"/>
                </a:lnTo>
                <a:lnTo>
                  <a:pt x="6678933" y="0"/>
                </a:lnTo>
                <a:lnTo>
                  <a:pt x="0" y="0"/>
                </a:lnTo>
                <a:lnTo>
                  <a:pt x="0" y="2494076"/>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5707708"/>
            <a:ext cx="18288000" cy="4426021"/>
            <a:chOff x="0" y="0"/>
            <a:chExt cx="24384000" cy="5901362"/>
          </a:xfrm>
        </p:grpSpPr>
        <p:pic>
          <p:nvPicPr>
            <p:cNvPr name="Picture 4" id="4"/>
            <p:cNvPicPr>
              <a:picLocks noChangeAspect="true"/>
            </p:cNvPicPr>
            <p:nvPr/>
          </p:nvPicPr>
          <p:blipFill>
            <a:blip r:embed="rId4"/>
            <a:srcRect l="0" t="36338" r="0" b="27336"/>
            <a:stretch>
              <a:fillRect/>
            </a:stretch>
          </p:blipFill>
          <p:spPr>
            <a:xfrm flipH="false" flipV="false">
              <a:off x="0" y="0"/>
              <a:ext cx="24384000" cy="5901362"/>
            </a:xfrm>
            <a:prstGeom prst="rect">
              <a:avLst/>
            </a:prstGeom>
          </p:spPr>
        </p:pic>
      </p:grpSp>
      <p:sp>
        <p:nvSpPr>
          <p:cNvPr name="Freeform 5" id="5"/>
          <p:cNvSpPr/>
          <p:nvPr/>
        </p:nvSpPr>
        <p:spPr>
          <a:xfrm flipH="false" flipV="false" rot="0">
            <a:off x="0" y="-1115388"/>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31241" y="2963693"/>
            <a:ext cx="15025518" cy="1400175"/>
          </a:xfrm>
          <a:prstGeom prst="rect">
            <a:avLst/>
          </a:prstGeom>
        </p:spPr>
        <p:txBody>
          <a:bodyPr anchor="t" rtlCol="false" tIns="0" lIns="0" bIns="0" rIns="0">
            <a:spAutoFit/>
          </a:bodyPr>
          <a:lstStyle/>
          <a:p>
            <a:pPr algn="ctr">
              <a:lnSpc>
                <a:spcPts val="11040"/>
              </a:lnSpc>
            </a:pPr>
            <a:r>
              <a:rPr lang="en-US" sz="9200">
                <a:solidFill>
                  <a:srgbClr val="051D64"/>
                </a:solidFill>
                <a:latin typeface="Oswald Bold"/>
              </a:rPr>
              <a:t>THANK YOU</a:t>
            </a:r>
          </a:p>
        </p:txBody>
      </p:sp>
      <p:sp>
        <p:nvSpPr>
          <p:cNvPr name="AutoShape 7" id="7"/>
          <p:cNvSpPr/>
          <p:nvPr/>
        </p:nvSpPr>
        <p:spPr>
          <a:xfrm>
            <a:off x="14846366" y="4682902"/>
            <a:ext cx="375086" cy="438940"/>
          </a:xfrm>
          <a:prstGeom prst="line">
            <a:avLst/>
          </a:prstGeom>
          <a:ln cap="flat" w="66675">
            <a:solidFill>
              <a:srgbClr val="F9B680"/>
            </a:solidFill>
            <a:prstDash val="solid"/>
            <a:headEnd type="none" len="sm" w="sm"/>
            <a:tailEnd type="none" len="sm" w="sm"/>
          </a:ln>
        </p:spPr>
      </p:sp>
      <p:sp>
        <p:nvSpPr>
          <p:cNvPr name="AutoShape 8" id="8"/>
          <p:cNvSpPr/>
          <p:nvPr/>
        </p:nvSpPr>
        <p:spPr>
          <a:xfrm>
            <a:off x="15187585" y="4682902"/>
            <a:ext cx="375086" cy="438940"/>
          </a:xfrm>
          <a:prstGeom prst="line">
            <a:avLst/>
          </a:prstGeom>
          <a:ln cap="flat" w="66675">
            <a:solidFill>
              <a:srgbClr val="F9B680"/>
            </a:solidFill>
            <a:prstDash val="solid"/>
            <a:headEnd type="none" len="sm" w="sm"/>
            <a:tailEnd type="none" len="sm" w="sm"/>
          </a:ln>
        </p:spPr>
      </p:sp>
      <p:sp>
        <p:nvSpPr>
          <p:cNvPr name="AutoShape 9" id="9"/>
          <p:cNvSpPr/>
          <p:nvPr/>
        </p:nvSpPr>
        <p:spPr>
          <a:xfrm>
            <a:off x="15528803" y="4682902"/>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5870021" y="4682902"/>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6211239" y="4682902"/>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6552457" y="4682902"/>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16893676" y="4682902"/>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17234894" y="4682902"/>
            <a:ext cx="375086" cy="438940"/>
          </a:xfrm>
          <a:prstGeom prst="line">
            <a:avLst/>
          </a:prstGeom>
          <a:ln cap="flat" w="66675">
            <a:solidFill>
              <a:srgbClr val="F9B68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DAF5NYcMbNE</dc:identifier>
  <dcterms:modified xsi:type="dcterms:W3CDTF">2011-08-01T06:04:30Z</dcterms:modified>
  <cp:revision>1</cp:revision>
  <dc:title>CHALLENGES 0: TOPiC 1</dc:title>
</cp:coreProperties>
</file>